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Продуктивные педагогические технологии на уроках английского языка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Подготовила учитель английского языка:</a:t>
            </a:r>
          </a:p>
          <a:p>
            <a:r>
              <a:rPr lang="ru-RU" dirty="0" err="1" smtClean="0"/>
              <a:t>Фатхлисламова</a:t>
            </a:r>
            <a:r>
              <a:rPr lang="ru-RU" dirty="0" smtClean="0"/>
              <a:t> </a:t>
            </a:r>
            <a:r>
              <a:rPr lang="ru-RU" dirty="0" err="1" smtClean="0"/>
              <a:t>Зульфира</a:t>
            </a:r>
            <a:r>
              <a:rPr lang="ru-RU" dirty="0" smtClean="0"/>
              <a:t> </a:t>
            </a:r>
            <a:r>
              <a:rPr lang="ru-RU" smtClean="0"/>
              <a:t>Калимулловна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3600" b="1" dirty="0">
                <a:solidFill>
                  <a:srgbClr val="B30D31"/>
                </a:solidFill>
                <a:latin typeface="Times New Roman" pitchFamily="18" charset="0"/>
              </a:rPr>
              <a:t> Игровые технологии в среднем   и старшем школьном возрасте.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B30D31"/>
                </a:solidFill>
                <a:latin typeface="Times New Roman" pitchFamily="18" charset="0"/>
              </a:rPr>
              <a:t>Этап подготовки-</a:t>
            </a:r>
            <a:r>
              <a:rPr lang="ru-RU" sz="2800" b="1" dirty="0">
                <a:latin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1. Разработка игры</a:t>
            </a:r>
            <a:r>
              <a:rPr lang="en-US" sz="2800" b="1" dirty="0">
                <a:latin typeface="Times New Roman" pitchFamily="18" charset="0"/>
              </a:rPr>
              <a:t>:</a:t>
            </a:r>
            <a:r>
              <a:rPr lang="ru-RU" sz="2800" b="1" dirty="0">
                <a:latin typeface="Times New Roman" pitchFamily="18" charset="0"/>
              </a:rPr>
              <a:t>разработка сценария,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план деловой игры, общее описание игры,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содержание инструктажа, подготовка материального обеспечения.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B30D31"/>
                </a:solidFill>
                <a:latin typeface="Times New Roman" pitchFamily="18" charset="0"/>
              </a:rPr>
              <a:t>Ввод  в  игру</a:t>
            </a:r>
            <a:r>
              <a:rPr lang="en-US" sz="2800" b="1" dirty="0">
                <a:solidFill>
                  <a:srgbClr val="B30D31"/>
                </a:solidFill>
                <a:latin typeface="Times New Roman" pitchFamily="18" charset="0"/>
              </a:rPr>
              <a:t>:</a:t>
            </a:r>
            <a:r>
              <a:rPr lang="ru-RU" sz="2800" b="1" dirty="0">
                <a:solidFill>
                  <a:srgbClr val="B30D31"/>
                </a:solidFill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rgbClr val="B30D31"/>
                </a:solidFill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*постановка проблем, целей,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*регламент, правила,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*распределение ролей,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*формирование групп,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* консультации.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B30D31"/>
                </a:solidFill>
                <a:latin typeface="Times New Roman" pitchFamily="18" charset="0"/>
              </a:rPr>
              <a:t>Этап проведения</a:t>
            </a:r>
            <a:r>
              <a:rPr lang="en-US" sz="2800" b="1" dirty="0">
                <a:solidFill>
                  <a:srgbClr val="B30D31"/>
                </a:solidFill>
                <a:latin typeface="Times New Roman" pitchFamily="18" charset="0"/>
              </a:rPr>
              <a:t>:</a:t>
            </a:r>
            <a:r>
              <a:rPr lang="ru-RU" sz="2800" b="1" dirty="0">
                <a:solidFill>
                  <a:srgbClr val="B30D31"/>
                </a:solidFill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rgbClr val="B30D31"/>
                </a:solidFill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1.Групповая работа над заданием-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работа с источниками, тренинг,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мозговой штурм.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latin typeface="Times New Roman" pitchFamily="18" charset="0"/>
              </a:rPr>
              <a:t>2. Межгрупповая дискуссия-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выступления групп,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защита результатов,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работа экспертов.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B30D31"/>
                </a:solidFill>
                <a:latin typeface="Times New Roman" pitchFamily="18" charset="0"/>
              </a:rPr>
              <a:t>Этап анализа и обобщения</a:t>
            </a:r>
            <a:r>
              <a:rPr lang="en-US" sz="2800" b="1" dirty="0">
                <a:solidFill>
                  <a:srgbClr val="B30D31"/>
                </a:solidFill>
                <a:latin typeface="Times New Roman" pitchFamily="18" charset="0"/>
              </a:rPr>
              <a:t>:</a:t>
            </a:r>
            <a:br>
              <a:rPr lang="en-US" sz="2800" b="1" dirty="0">
                <a:solidFill>
                  <a:srgbClr val="B30D31"/>
                </a:solidFill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* вывод из игры,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*анализ, рефлексия,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* оценка и самооценка работы, 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* выводы и обобщения,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* рекомендации.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88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r>
              <a:rPr lang="ru-RU" dirty="0" smtClean="0"/>
              <a:t>Но наряду с игровой технологией я совмещаю и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технологии. Как говориться, всё что делается, всё должно привести к лучшим результатам.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33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/>
          <a:lstStyle/>
          <a:p>
            <a:r>
              <a:rPr lang="ru-RU" dirty="0"/>
              <a:t>Для повторения пройденного </a:t>
            </a:r>
            <a:r>
              <a:rPr lang="ru-RU" dirty="0" smtClean="0"/>
              <a:t>материала я </a:t>
            </a:r>
            <a:r>
              <a:rPr lang="ru-RU" dirty="0"/>
              <a:t>использую разные </a:t>
            </a:r>
            <a:r>
              <a:rPr lang="ru-RU" b="1" dirty="0"/>
              <a:t>игры</a:t>
            </a:r>
            <a:r>
              <a:rPr lang="ru-RU" dirty="0"/>
              <a:t>. Но имеется ввиду игра не на личное или командное первенство, не конкурсы, а игры способствующие релаксации, вызывающие положительные эмоции, легкость и удовольствие. Например· повторение лексики с числом на карточке (дети вытаскивают карточку с числом и находят слово по номеру в списке или отвечают на вопрос учителя по заданной теме)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157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/>
          </a:bodyPr>
          <a:lstStyle/>
          <a:p>
            <a:r>
              <a:rPr lang="ru-RU" b="1" dirty="0"/>
              <a:t>подвижные игры</a:t>
            </a:r>
            <a:endParaRPr lang="ru-RU" dirty="0"/>
          </a:p>
          <a:p>
            <a:r>
              <a:rPr lang="ru-RU" dirty="0"/>
              <a:t>- при изучении темы «</a:t>
            </a:r>
            <a:r>
              <a:rPr lang="ru-RU" dirty="0" smtClean="0">
                <a:solidFill>
                  <a:srgbClr val="C00000"/>
                </a:solidFill>
              </a:rPr>
              <a:t>SPO</a:t>
            </a:r>
            <a:r>
              <a:rPr lang="en-US" dirty="0" smtClean="0">
                <a:solidFill>
                  <a:srgbClr val="C00000"/>
                </a:solidFill>
              </a:rPr>
              <a:t>RT</a:t>
            </a:r>
            <a:r>
              <a:rPr lang="ru-RU" dirty="0" smtClean="0"/>
              <a:t>” </a:t>
            </a:r>
            <a:r>
              <a:rPr lang="ru-RU" dirty="0"/>
              <a:t>изобразить движением, мимикой, жестами,</a:t>
            </a:r>
          </a:p>
          <a:p>
            <a:r>
              <a:rPr lang="ru-RU" dirty="0"/>
              <a:t>- при изучении алфавита нарисовать в воздухе букву,</a:t>
            </a:r>
          </a:p>
          <a:p>
            <a:r>
              <a:rPr lang="ru-RU" dirty="0"/>
              <a:t>- </a:t>
            </a:r>
            <a:r>
              <a:rPr lang="ru-RU" b="1" dirty="0"/>
              <a:t>ролевые игры</a:t>
            </a:r>
            <a:r>
              <a:rPr lang="ru-RU" dirty="0"/>
              <a:t>-пантомимы (например «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pet</a:t>
            </a:r>
            <a:r>
              <a:rPr lang="ru-RU" dirty="0"/>
              <a:t> </a:t>
            </a:r>
            <a:r>
              <a:rPr lang="ru-RU" dirty="0" err="1"/>
              <a:t>shop</a:t>
            </a:r>
            <a:r>
              <a:rPr lang="ru-RU" dirty="0"/>
              <a:t>”: в магазине ты хочешь купить </a:t>
            </a:r>
            <a:r>
              <a:rPr lang="ru-RU" dirty="0" smtClean="0"/>
              <a:t>питомца</a:t>
            </a:r>
            <a:r>
              <a:rPr lang="ru-RU" dirty="0"/>
              <a:t>, но недостаточно хорошо владеешь английским языком, объяснись с продавцом мимикой и жестами)</a:t>
            </a:r>
          </a:p>
          <a:p>
            <a:r>
              <a:rPr lang="ru-RU" dirty="0"/>
              <a:t>Подобные игры не только развивают координацию рук, ног и других частей тела, но и вызывают положительные эмоции на уроках.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87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Использую на уроках </a:t>
            </a:r>
            <a:r>
              <a:rPr lang="ru-RU" b="1" dirty="0"/>
              <a:t>песни.</a:t>
            </a:r>
            <a:r>
              <a:rPr lang="ru-RU" dirty="0"/>
              <a:t> Песня позволяет учащимся не только отдохнуть, но и служит для формирования фонетических, лексических, грамматических навыков, повышает интерес к предмету, снижает утомляемость.</a:t>
            </a:r>
          </a:p>
          <a:p>
            <a:r>
              <a:rPr lang="ru-RU" dirty="0"/>
              <a:t>Часто песню или рифмовку можно использовать в качестве </a:t>
            </a:r>
            <a:r>
              <a:rPr lang="ru-RU" b="1" dirty="0"/>
              <a:t>физкультминутки.</a:t>
            </a:r>
            <a:endParaRPr lang="ru-RU" dirty="0"/>
          </a:p>
          <a:p>
            <a:r>
              <a:rPr lang="ru-RU" dirty="0"/>
              <a:t>Наличие </a:t>
            </a:r>
            <a:r>
              <a:rPr lang="ru-RU" b="1" dirty="0"/>
              <a:t>эмоциональных разрядок</a:t>
            </a:r>
            <a:r>
              <a:rPr lang="ru-RU" dirty="0"/>
              <a:t>: поговорки, веселые четверостишия, юмористическая или поучительная картинка необходимы для снятия умственного напряжения и утомления.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3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/>
          </a:bodyPr>
          <a:lstStyle/>
          <a:p>
            <a:r>
              <a:rPr lang="ru-RU" dirty="0"/>
              <a:t>Для работы с лексикой очень хороши учебные фильмы, видеоклипы, отрывки из мультипликационных и художественных фильмов. На этапе закрепления лексики можно применять прием «озвучка» (с опорой на субтитры или без). Можно превратить это в ещё более интересное занятие, попросив учащихся «</a:t>
            </a:r>
            <a:r>
              <a:rPr lang="ru-RU" dirty="0" err="1"/>
              <a:t>переозвучить</a:t>
            </a:r>
            <a:r>
              <a:rPr lang="ru-RU" dirty="0"/>
              <a:t>» по-своему тот или иной отрывок. Просмотр мультфильмов на английском языке настраивает на запоминание и одновременно дает психологическую разгрузку.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97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6605"/>
            <a:ext cx="793688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73325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звучивание героя из мультфильма «Маша и медведь», для закрепления пройденного лексического материала.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335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Безусловно, нельзя превратить каждый урок, от начала до конца, в урок-праздник, урок-соревнование. Многое требует серьезного труда, спокойной академической обстановки, вдумчивой интеллектуальной работы. Да и вечный праздник надоедает так же быстро, как и серые будни. Во всём нужно руководствоваться чувством меры. Тем не менее, если мои уроки будут построены таким образом, что учащиеся будут всегда ожидать чего-то нового и интересного; если эмоциональная атмосфера на уроках будет атмосферой доброжелательства и сотрудничества; если мои ученики будут иметь возможность развивать и проявлять не только свои знания, но и творческие способности, — безусловно, и учить, и учиться будет легко и радостно, что непременно положительно скажется на психофизическом здоровье и моем, и моих учеников.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17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/>
          <a:lstStyle/>
          <a:p>
            <a:r>
              <a:rPr lang="ru-RU" dirty="0"/>
              <a:t>Таким образом, применение </a:t>
            </a:r>
            <a:r>
              <a:rPr lang="ru-RU" dirty="0" smtClean="0"/>
              <a:t>продуктивных педагогических образовательных </a:t>
            </a:r>
            <a:r>
              <a:rPr lang="ru-RU" dirty="0"/>
              <a:t>технологий позволяет организовать образовательный процесс более продуктивным, эффективным, интересным, информационно насыщенным.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49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Современная методика преподавания также, как и современные технологии не стоит на месте. Идёт в ногу со временем. Но цель преподавания остается одна и та же, научить ребёнка.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Образовательная технология включает в себя следующее: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1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395536" y="188640"/>
            <a:ext cx="7462356" cy="5794696"/>
            <a:chOff x="2308" y="4830"/>
            <a:chExt cx="7182" cy="4185"/>
          </a:xfrm>
        </p:grpSpPr>
        <p:sp>
          <p:nvSpPr>
            <p:cNvPr id="5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308" y="4830"/>
              <a:ext cx="7182" cy="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2586" y="4888"/>
              <a:ext cx="2984" cy="6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Times New Roman" pitchFamily="18" charset="0"/>
                  <a:ea typeface="Times New Roman" pitchFamily="18" charset="0"/>
                </a:rPr>
                <a:t>Отечественная педагогика</a:t>
              </a:r>
              <a:endPara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6601" y="4888"/>
              <a:ext cx="2439" cy="6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Times New Roman" pitchFamily="18" charset="0"/>
                  <a:ea typeface="Times New Roman" pitchFamily="18" charset="0"/>
                </a:rPr>
                <a:t>Зарубежная педагогика</a:t>
              </a:r>
            </a:p>
          </p:txBody>
        </p: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2912" y="5838"/>
              <a:ext cx="2354" cy="3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b="1" cap="all" dirty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ea typeface="Times New Roman" pitchFamily="18" charset="0"/>
                </a:rPr>
                <a:t>Дидактика</a:t>
              </a:r>
              <a:endPara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endParaRP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2972" y="6474"/>
              <a:ext cx="2321" cy="5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b="1" cap="all" dirty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ea typeface="Times New Roman" pitchFamily="18" charset="0"/>
                </a:rPr>
                <a:t>Триада</a:t>
              </a:r>
            </a:p>
            <a:p>
              <a:pPr algn="ctr" eaLnBrk="0" hangingPunct="0">
                <a:defRPr/>
              </a:pPr>
              <a:r>
                <a:rPr lang="ru-RU" b="1" cap="all" dirty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ea typeface="Times New Roman" pitchFamily="18" charset="0"/>
                </a:rPr>
                <a:t>основных проблем</a:t>
              </a: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3191" y="7236"/>
              <a:ext cx="1836" cy="38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b="1" cap="all" dirty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ea typeface="Times New Roman" pitchFamily="18" charset="0"/>
                </a:rPr>
                <a:t>Зачем учить?</a:t>
              </a: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3191" y="7871"/>
              <a:ext cx="1836" cy="38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b="1" cap="all" dirty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ea typeface="Times New Roman" pitchFamily="18" charset="0"/>
                </a:rPr>
                <a:t>Чему учить?</a:t>
              </a: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3191" y="8507"/>
              <a:ext cx="1837" cy="3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b="1" cap="all" dirty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ea typeface="Times New Roman" pitchFamily="18" charset="0"/>
                </a:rPr>
                <a:t>Как учить?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6472" y="7562"/>
              <a:ext cx="2568" cy="51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b="1" cap="all" dirty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ea typeface="Times New Roman" pitchFamily="18" charset="0"/>
                </a:rPr>
                <a:t>Образовательная технология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153" y="5584"/>
              <a:ext cx="0" cy="25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153" y="6219"/>
              <a:ext cx="0" cy="255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4179" y="6982"/>
              <a:ext cx="0" cy="25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4179" y="7620"/>
              <a:ext cx="0" cy="25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4179" y="8258"/>
              <a:ext cx="0" cy="255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7725" y="5584"/>
              <a:ext cx="0" cy="25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0" name="AutoShape 4"/>
            <p:cNvSpPr>
              <a:spLocks noChangeShapeType="1"/>
            </p:cNvSpPr>
            <p:nvPr/>
          </p:nvSpPr>
          <p:spPr bwMode="auto">
            <a:xfrm rot="10800000" flipV="1">
              <a:off x="5084" y="6923"/>
              <a:ext cx="1388" cy="1164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1" name="AutoShape 3"/>
            <p:cNvSpPr>
              <a:spLocks noChangeShapeType="1"/>
            </p:cNvSpPr>
            <p:nvPr/>
          </p:nvSpPr>
          <p:spPr bwMode="auto">
            <a:xfrm rot="10800000" flipV="1">
              <a:off x="5037" y="6031"/>
              <a:ext cx="1395" cy="1398"/>
            </a:xfrm>
            <a:prstGeom prst="bentConnector3">
              <a:avLst>
                <a:gd name="adj1" fmla="val 69403"/>
              </a:avLst>
            </a:prstGeom>
            <a:ln w="5715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1800">
                <a:ln>
                  <a:solidFill>
                    <a:schemeClr val="accent5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22" name="AutoShape 2"/>
            <p:cNvSpPr>
              <a:spLocks noChangeShapeType="1"/>
            </p:cNvSpPr>
            <p:nvPr/>
          </p:nvSpPr>
          <p:spPr bwMode="auto">
            <a:xfrm rot="10800000" flipV="1">
              <a:off x="5037" y="7783"/>
              <a:ext cx="1435" cy="916"/>
            </a:xfrm>
            <a:prstGeom prst="bentConnector3">
              <a:avLst>
                <a:gd name="adj1" fmla="val 29736"/>
              </a:avLst>
            </a:prstGeom>
            <a:ln w="5715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6412" y="5818"/>
              <a:ext cx="2568" cy="50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b="1" cap="all" dirty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ea typeface="Times New Roman" pitchFamily="18" charset="0"/>
                </a:rPr>
                <a:t>Философия образования</a:t>
              </a: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6412" y="6632"/>
              <a:ext cx="2568" cy="50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b="1" cap="all" dirty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ea typeface="Times New Roman" pitchFamily="18" charset="0"/>
                </a:rPr>
                <a:t>Образовательная политика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74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Также нужно выделить такие понятия как технология и методика. В чем разница между ними.</a:t>
            </a:r>
          </a:p>
          <a:p>
            <a:endParaRPr lang="ru-RU" dirty="0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323528" y="2003910"/>
            <a:ext cx="7642435" cy="3801354"/>
            <a:chOff x="2308" y="940"/>
            <a:chExt cx="7182" cy="3558"/>
          </a:xfrm>
        </p:grpSpPr>
        <p:sp>
          <p:nvSpPr>
            <p:cNvPr id="5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308" y="940"/>
              <a:ext cx="7182" cy="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5198" y="940"/>
              <a:ext cx="1966" cy="38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Цели</a:t>
              </a:r>
              <a:endPara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5277" y="1471"/>
              <a:ext cx="1966" cy="38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Содержание</a:t>
              </a: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5198" y="2084"/>
              <a:ext cx="1964" cy="38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Методы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5198" y="2720"/>
              <a:ext cx="1964" cy="38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Формы</a:t>
              </a: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5198" y="3354"/>
              <a:ext cx="1964" cy="3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Средства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198" y="3989"/>
              <a:ext cx="1966" cy="38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Приемы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6160" y="2465"/>
              <a:ext cx="1" cy="2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6160" y="3100"/>
              <a:ext cx="1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6160" y="3735"/>
              <a:ext cx="1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6160" y="1829"/>
              <a:ext cx="0" cy="2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6160" y="1321"/>
              <a:ext cx="0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AutoShape 5"/>
            <p:cNvSpPr>
              <a:spLocks/>
            </p:cNvSpPr>
            <p:nvPr/>
          </p:nvSpPr>
          <p:spPr bwMode="auto">
            <a:xfrm>
              <a:off x="4725" y="1099"/>
              <a:ext cx="414" cy="3175"/>
            </a:xfrm>
            <a:prstGeom prst="leftBrace">
              <a:avLst>
                <a:gd name="adj1" fmla="val 94217"/>
                <a:gd name="adj2" fmla="val 50001"/>
              </a:avLst>
            </a:prstGeom>
            <a:ln w="38100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8" name="AutoShape 4"/>
            <p:cNvSpPr>
              <a:spLocks/>
            </p:cNvSpPr>
            <p:nvPr/>
          </p:nvSpPr>
          <p:spPr bwMode="auto">
            <a:xfrm>
              <a:off x="7163" y="2338"/>
              <a:ext cx="563" cy="1776"/>
            </a:xfrm>
            <a:prstGeom prst="rightBrace">
              <a:avLst>
                <a:gd name="adj1" fmla="val 26364"/>
                <a:gd name="adj2" fmla="val 49220"/>
              </a:avLst>
            </a:prstGeom>
            <a:ln w="38100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3620" y="1152"/>
              <a:ext cx="1032" cy="30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Методика </a:t>
              </a:r>
            </a:p>
            <a:p>
              <a:pPr algn="ctr" eaLnBrk="0" hangingPunct="0">
                <a:defRPr/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(методическая система)</a:t>
              </a:r>
            </a:p>
          </p:txBody>
        </p:sp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7845" y="2338"/>
              <a:ext cx="609" cy="177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Технология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9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Исходя из этого и основываясь на свой небольшой педагогический опыт, пришла к тому, что к продуктивным педагогическим технологиям можно отнести игровые технологии. В любой возрастной категории эта технология может дать результат усвоения как грамматического, так лексического материала в изучении иностранного языка, так как: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4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Игра </a:t>
            </a:r>
            <a:r>
              <a:rPr lang="ru-RU" sz="2800" b="1" dirty="0">
                <a:latin typeface="Times New Roman" pitchFamily="18" charset="0"/>
              </a:rPr>
              <a:t>– это самая свободная, естественная форма погружения человека в реальную (или воображаемую) действительность с целью её изучения, проявления собственного «Я», творчества, активности, самостоятельности, самореализации. </a:t>
            </a:r>
            <a:endParaRPr lang="ru-RU" sz="2800" b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Игра несёт на себе функции: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Times New Roman" pitchFamily="18" charset="0"/>
              </a:rPr>
              <a:t>психологические, снимая напряжение и способствуя эмоциональной разрядке;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Times New Roman" pitchFamily="18" charset="0"/>
              </a:rPr>
              <a:t>психотерапевтические, помогая ребёнку изменить отношение к себе и к другим, изменить способы общения, психическое самочувствие;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Times New Roman" pitchFamily="18" charset="0"/>
              </a:rPr>
              <a:t>технологические, позволяя частично вывести мышление из рациональной сферы в сферу фантазии, преображающей реальную действительность.</a:t>
            </a:r>
          </a:p>
          <a:p>
            <a:endParaRPr lang="ru-RU" sz="2800" b="1" dirty="0"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59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>
                <a:latin typeface="Times New Roman" pitchFamily="18" charset="0"/>
              </a:rPr>
              <a:t>Дидактическая цель ставится перед учащимися в форме игровой задачи, учебная деятельность подчиняется правилам игры,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учебный материал используется в качестве средства игры,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в учебную деятельность включается элемент соревнования,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успешное выполнение дидактического задания связывается с игровым результатом.</a:t>
            </a:r>
          </a:p>
          <a:p>
            <a:endParaRPr lang="ru-RU" sz="2800" b="1" dirty="0">
              <a:latin typeface="Times New Roman" pitchFamily="18" charset="0"/>
            </a:endParaRPr>
          </a:p>
          <a:p>
            <a:r>
              <a:rPr lang="ru-RU" sz="2800" b="1" dirty="0">
                <a:solidFill>
                  <a:srgbClr val="B30D31"/>
                </a:solidFill>
                <a:latin typeface="Times New Roman" pitchFamily="18" charset="0"/>
              </a:rPr>
              <a:t>Педагогические игры по характеру педагогического процесса подразделяются на группы: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>
                <a:latin typeface="Times New Roman" pitchFamily="18" charset="0"/>
              </a:rPr>
              <a:t>     а) обучающие, тренировочные, контролирующие и обобщающие;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б) познавательные, воспитательные, развивающие;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в) репродуктивные, продуктивные, творческие;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г) коммуникативные, диагностические, </a:t>
            </a:r>
            <a:r>
              <a:rPr lang="ru-RU" sz="2800" b="1" dirty="0" err="1">
                <a:latin typeface="Times New Roman" pitchFamily="18" charset="0"/>
              </a:rPr>
              <a:t>профориентационные</a:t>
            </a:r>
            <a:r>
              <a:rPr lang="ru-RU" sz="2800" b="1" dirty="0">
                <a:latin typeface="Times New Roman" pitchFamily="18" charset="0"/>
              </a:rPr>
              <a:t>, психотехнические.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01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B30D31"/>
                </a:solidFill>
                <a:latin typeface="Times New Roman" pitchFamily="18" charset="0"/>
              </a:rPr>
              <a:t>По игровой методике</a:t>
            </a:r>
            <a:r>
              <a:rPr lang="en-US" sz="2800" b="1" dirty="0">
                <a:solidFill>
                  <a:srgbClr val="B30D31"/>
                </a:solidFill>
                <a:latin typeface="Times New Roman" pitchFamily="18" charset="0"/>
              </a:rPr>
              <a:t>:</a:t>
            </a:r>
            <a:br>
              <a:rPr lang="en-US" sz="2800" b="1" dirty="0">
                <a:solidFill>
                  <a:srgbClr val="B30D31"/>
                </a:solidFill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предметные,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сюжетные,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ролевые,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деловые,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имитационные,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драматизации.</a:t>
            </a:r>
          </a:p>
          <a:p>
            <a:endParaRPr lang="ru-RU" sz="2800" b="1" dirty="0">
              <a:latin typeface="Times New Roman" pitchFamily="18" charset="0"/>
            </a:endParaRPr>
          </a:p>
          <a:p>
            <a:r>
              <a:rPr lang="ru-RU" sz="2800" b="1" dirty="0">
                <a:solidFill>
                  <a:srgbClr val="B30D31"/>
                </a:solidFill>
                <a:latin typeface="Times New Roman" pitchFamily="18" charset="0"/>
              </a:rPr>
              <a:t>Младший школьный возраст-</a:t>
            </a:r>
            <a:r>
              <a:rPr lang="ru-RU" sz="2800" b="1" dirty="0">
                <a:latin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игры и упражнения , формирующие умение выделять  основные , характерные признаки предметов,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сравнивать, сопоставлять 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78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>
                <a:solidFill>
                  <a:srgbClr val="B30D31"/>
                </a:solidFill>
                <a:latin typeface="Times New Roman" pitchFamily="18" charset="0"/>
              </a:rPr>
              <a:t>Младший школьный возраст-</a:t>
            </a:r>
            <a:r>
              <a:rPr lang="ru-RU" sz="3200" b="1" dirty="0">
                <a:latin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</a:rPr>
            </a:br>
            <a:r>
              <a:rPr lang="ru-RU" sz="3200" b="1" dirty="0">
                <a:latin typeface="Times New Roman" pitchFamily="18" charset="0"/>
              </a:rPr>
              <a:t>игры и упражнения , формирующие умение выделять  основные , характерные признаки предметов,</a:t>
            </a:r>
            <a:br>
              <a:rPr lang="ru-RU" sz="3200" b="1" dirty="0">
                <a:latin typeface="Times New Roman" pitchFamily="18" charset="0"/>
              </a:rPr>
            </a:br>
            <a:r>
              <a:rPr lang="ru-RU" sz="3200" b="1" dirty="0">
                <a:latin typeface="Times New Roman" pitchFamily="18" charset="0"/>
              </a:rPr>
              <a:t>сравнивать, сопоставлять их.</a:t>
            </a:r>
          </a:p>
          <a:p>
            <a:endParaRPr lang="ru-RU" sz="2000" dirty="0">
              <a:latin typeface="Arial" charset="0"/>
            </a:endParaRPr>
          </a:p>
          <a:p>
            <a:endParaRPr lang="ru-RU" sz="2000" dirty="0">
              <a:latin typeface="Arial" charset="0"/>
            </a:endParaRPr>
          </a:p>
          <a:p>
            <a:r>
              <a:rPr lang="ru-RU" sz="2800" b="1" dirty="0">
                <a:latin typeface="Times New Roman" pitchFamily="18" charset="0"/>
              </a:rPr>
              <a:t>*Группы игр на обобщение предметов по определённым признакам.</a:t>
            </a:r>
          </a:p>
          <a:p>
            <a:r>
              <a:rPr lang="ru-RU" sz="2800" b="1" dirty="0">
                <a:latin typeface="Times New Roman" pitchFamily="18" charset="0"/>
              </a:rPr>
              <a:t>*Группы игр, воспитывающих умение владеть собой,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быстроту реакции на слово, фонетический слух, смекалку и т.д.</a:t>
            </a:r>
            <a:br>
              <a:rPr lang="ru-RU" sz="2800" b="1" dirty="0">
                <a:latin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505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</TotalTime>
  <Words>574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Продуктивные педагогические технологии на уроках английского языка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Продуктивные педагогические технологии на уроках английского языка</dc:title>
  <dc:creator>руслан</dc:creator>
  <cp:lastModifiedBy>руслан</cp:lastModifiedBy>
  <cp:revision>4</cp:revision>
  <dcterms:created xsi:type="dcterms:W3CDTF">2016-03-14T16:40:49Z</dcterms:created>
  <dcterms:modified xsi:type="dcterms:W3CDTF">2016-03-14T17:21:17Z</dcterms:modified>
</cp:coreProperties>
</file>